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9"/>
  </p:notesMasterIdLst>
  <p:sldIdLst>
    <p:sldId id="295" r:id="rId2"/>
    <p:sldId id="260" r:id="rId3"/>
    <p:sldId id="261" r:id="rId4"/>
    <p:sldId id="259" r:id="rId5"/>
    <p:sldId id="263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92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3" r:id="rId26"/>
    <p:sldId id="290" r:id="rId27"/>
    <p:sldId id="29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81" autoAdjust="0"/>
  </p:normalViewPr>
  <p:slideViewPr>
    <p:cSldViewPr snapToGrid="0" snapToObjects="1">
      <p:cViewPr varScale="1">
        <p:scale>
          <a:sx n="71" d="100"/>
          <a:sy n="71" d="100"/>
        </p:scale>
        <p:origin x="31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F1E2D-79B3-4759-B7AE-36CEE794F264}" type="datetimeFigureOut">
              <a:rPr lang="ca-ES" smtClean="0"/>
              <a:t>03/01/2019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63187-C2B3-46FC-9215-9E04892EA844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6656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17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0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11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03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53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40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67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651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8285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33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20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834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6364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2867798"/>
            <a:ext cx="8520536" cy="1122365"/>
          </a:xfrm>
          <a:prstGeom prst="rect">
            <a:avLst/>
          </a:prstGeom>
          <a:noFill/>
          <a:ln>
            <a:noFill/>
          </a:ln>
        </p:spPr>
        <p:txBody>
          <a:bodyPr lIns="82932" tIns="82932" rIns="82932" bIns="8293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4"/>
            <a:ext cx="548606" cy="524713"/>
          </a:xfrm>
          <a:prstGeom prst="rect">
            <a:avLst/>
          </a:prstGeom>
          <a:noFill/>
          <a:ln>
            <a:noFill/>
          </a:ln>
        </p:spPr>
        <p:txBody>
          <a:bodyPr lIns="101550" tIns="101550" rIns="101550" bIns="101550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fld id="{00000000-1234-1234-1234-123412341234}" type="slidenum">
              <a:rPr lang="es-ES" sz="110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chemeClr val="dk2"/>
                </a:buClr>
                <a:buSzPct val="25000"/>
              </a:pPr>
              <a:t>‹#›</a:t>
            </a:fld>
            <a:endParaRPr lang="es-ES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8334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68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19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89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096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686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173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06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2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C259A1-0F3E-5146-A882-58717C4D9384}" type="datetimeFigureOut">
              <a:rPr lang="es-ES" smtClean="0"/>
              <a:pPr/>
              <a:t>03/01/2019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3588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socrata" TargetMode="External"/><Relationship Id="rId5" Type="http://schemas.openxmlformats.org/officeDocument/2006/relationships/hyperlink" Target="https://socrata.com/solutions/publica-open-data-cloud/" TargetMode="External"/><Relationship Id="rId4" Type="http://schemas.openxmlformats.org/officeDocument/2006/relationships/hyperlink" Target="https://socrata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mbridge" TargetMode="External"/><Relationship Id="rId3" Type="http://schemas.openxmlformats.org/officeDocument/2006/relationships/hyperlink" Target="https://en.wikipedia.org/wiki/Open_Knowledge_International#cite_note-2" TargetMode="External"/><Relationship Id="rId7" Type="http://schemas.openxmlformats.org/officeDocument/2006/relationships/hyperlink" Target="https://en.wikipedia.org/wiki/Open_Knowledge_International#cite_note-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Rufus_Pollock" TargetMode="External"/><Relationship Id="rId5" Type="http://schemas.openxmlformats.org/officeDocument/2006/relationships/hyperlink" Target="https://en.wikipedia.org/wiki/Open_Knowledge_International#cite_note-4" TargetMode="External"/><Relationship Id="rId4" Type="http://schemas.openxmlformats.org/officeDocument/2006/relationships/hyperlink" Target="https://en.wikipedia.org/wiki/Open_Knowledge_International#cite_note-3" TargetMode="Externa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ckan/ckan" TargetMode="External"/><Relationship Id="rId4" Type="http://schemas.openxmlformats.org/officeDocument/2006/relationships/hyperlink" Target="https://ckan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mo.ckan.org/api/3/action/resource_search?query=description:Museu" TargetMode="External"/><Relationship Id="rId5" Type="http://schemas.openxmlformats.org/officeDocument/2006/relationships/hyperlink" Target="http://opendata-ajuntament.barcelona.cat/data/api/3/action/package_search?q=museu" TargetMode="External"/><Relationship Id="rId4" Type="http://schemas.openxmlformats.org/officeDocument/2006/relationships/hyperlink" Target="http://demo.ckan.org/api/3/action/package_search?q=muse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593940" y="2438744"/>
            <a:ext cx="3682573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5400" b="1" dirty="0" err="1">
                <a:solidFill>
                  <a:srgbClr val="FFC000"/>
                </a:solidFill>
                <a:latin typeface="Raleway"/>
              </a:rPr>
              <a:t>OpenData</a:t>
            </a:r>
            <a:endParaRPr lang="es-ES" sz="5400" b="1" dirty="0">
              <a:solidFill>
                <a:srgbClr val="FFC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2296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97"/>
          <p:cNvSpPr txBox="1">
            <a:spLocks/>
          </p:cNvSpPr>
          <p:nvPr/>
        </p:nvSpPr>
        <p:spPr>
          <a:xfrm>
            <a:off x="358784" y="987315"/>
            <a:ext cx="9071100" cy="751200"/>
          </a:xfrm>
          <a:prstGeom prst="rect">
            <a:avLst/>
          </a:prstGeom>
          <a:noFill/>
          <a:ln>
            <a:noFill/>
          </a:ln>
        </p:spPr>
        <p:txBody>
          <a:bodyPr vert="horz" lIns="0" tIns="24675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VAMOS INTRODUCIRNOS EN  3 PLATAFORMAS ...</a:t>
            </a:r>
            <a:r>
              <a:rPr lang="es-ES" sz="28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5" name="Shape 300"/>
          <p:cNvSpPr txBox="1"/>
          <p:nvPr/>
        </p:nvSpPr>
        <p:spPr>
          <a:xfrm>
            <a:off x="429424" y="1677959"/>
            <a:ext cx="79722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OpenDatasoft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Ckan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 rtl="0">
              <a:lnSpc>
                <a:spcPct val="300000"/>
              </a:lnSpc>
              <a:spcBef>
                <a:spcPts val="0"/>
              </a:spcBef>
              <a:buNone/>
            </a:pPr>
            <a:endParaRPr sz="2800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664" y="440773"/>
            <a:ext cx="9144000" cy="527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ca-ES">
                <a:solidFill>
                  <a:srgbClr val="FFC000"/>
                </a:solidFill>
              </a:rPr>
              <a:t>Plataformas Open Data</a:t>
            </a:r>
            <a:endParaRPr lang="ca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1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781" y="1210030"/>
            <a:ext cx="3156282" cy="2972825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0" name="Shape 310"/>
          <p:cNvSpPr txBox="1"/>
          <p:nvPr/>
        </p:nvSpPr>
        <p:spPr>
          <a:xfrm>
            <a:off x="749160" y="1599928"/>
            <a:ext cx="3819342" cy="265505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Sede:  Seattle, Washington, USA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Fundada: 2007 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Software-as-a-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Service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API y 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SDK’s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OpenSource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30848" y="4423036"/>
            <a:ext cx="8485056" cy="143128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company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that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provides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cloud-based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visualization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analysis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tools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opening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Originally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called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Blist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was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founded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in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February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2007.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targets non-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technical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Internet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users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who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want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to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view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share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healthcare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energy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education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environment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Its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products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are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issued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under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proprietary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closed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exclusive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license</a:t>
            </a:r>
            <a:endParaRPr lang="es-ES"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749160" y="6307246"/>
            <a:ext cx="4137655" cy="1538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Fuente: https://en.wikipedia.org/wiki/Socrata</a:t>
            </a:r>
          </a:p>
        </p:txBody>
      </p:sp>
      <p:sp>
        <p:nvSpPr>
          <p:cNvPr id="12" name="Shape 87"/>
          <p:cNvSpPr txBox="1"/>
          <p:nvPr/>
        </p:nvSpPr>
        <p:spPr>
          <a:xfrm>
            <a:off x="-184028" y="416419"/>
            <a:ext cx="5591328" cy="1070383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44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44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3744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509" y="1381767"/>
            <a:ext cx="2343043" cy="229379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Shape 84"/>
          <p:cNvSpPr txBox="1"/>
          <p:nvPr/>
        </p:nvSpPr>
        <p:spPr>
          <a:xfrm>
            <a:off x="591079" y="3083004"/>
            <a:ext cx="6646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s-ES" sz="21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4"/>
              </a:rPr>
              <a:t>https://socrata.com/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5"/>
              </a:rPr>
              <a:t>https://socrata.com/solutions/publica-open-data-cloud/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6"/>
              </a:rPr>
              <a:t>https://github.com/socrata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850174" y="626105"/>
            <a:ext cx="452654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SOCRATA : Portal global</a:t>
            </a:r>
          </a:p>
        </p:txBody>
      </p:sp>
      <p:sp>
        <p:nvSpPr>
          <p:cNvPr id="322" name="Shape 322"/>
          <p:cNvSpPr/>
          <p:nvPr/>
        </p:nvSpPr>
        <p:spPr>
          <a:xfrm>
            <a:off x="1826987" y="4796181"/>
            <a:ext cx="4964664" cy="30713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20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lang="es-ES" sz="2000" u="sng" dirty="0">
                <a:solidFill>
                  <a:srgbClr val="FFC000"/>
                </a:solidFill>
              </a:rPr>
              <a:t>opendatanetwork</a:t>
            </a:r>
            <a:r>
              <a:rPr lang="es-ES" sz="20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s-ES" sz="12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sp>
        <p:nvSpPr>
          <p:cNvPr id="323" name="Shape 323"/>
          <p:cNvSpPr/>
          <p:nvPr/>
        </p:nvSpPr>
        <p:spPr>
          <a:xfrm>
            <a:off x="1066898" y="5243126"/>
            <a:ext cx="7215211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000" dirty="0">
                <a:solidFill>
                  <a:srgbClr val="FFC000"/>
                </a:solidFill>
              </a:rPr>
              <a:t>https://socrata.com/blog/socrata-introduces-open-data-network/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836" y="1183638"/>
            <a:ext cx="6282090" cy="361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850175" y="379398"/>
            <a:ext cx="3721824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SOCRATA  </a:t>
            </a:r>
            <a:r>
              <a:rPr lang="es-ES" dirty="0" err="1">
                <a:solidFill>
                  <a:srgbClr val="FFC000"/>
                </a:solidFill>
              </a:rPr>
              <a:t>APIs</a:t>
            </a:r>
            <a:r>
              <a:rPr lang="es-ES" dirty="0">
                <a:solidFill>
                  <a:srgbClr val="FFC000"/>
                </a:solidFill>
              </a:rPr>
              <a:t>: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C000"/>
                </a:solidFill>
              </a:rPr>
              <a:t>DISCOVERY API</a:t>
            </a:r>
          </a:p>
          <a:p>
            <a:endParaRPr lang="es-ES" dirty="0">
              <a:solidFill>
                <a:srgbClr val="FFC000"/>
              </a:solidFill>
            </a:endParaRPr>
          </a:p>
          <a:p>
            <a:endParaRPr lang="es-ES" dirty="0">
              <a:solidFill>
                <a:srgbClr val="FFC000"/>
              </a:solidFill>
            </a:endParaRP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C000"/>
                </a:solidFill>
              </a:rPr>
              <a:t>API  (SODA)</a:t>
            </a:r>
          </a:p>
        </p:txBody>
      </p:sp>
      <p:sp>
        <p:nvSpPr>
          <p:cNvPr id="334" name="Shape 334"/>
          <p:cNvSpPr/>
          <p:nvPr/>
        </p:nvSpPr>
        <p:spPr>
          <a:xfrm>
            <a:off x="736014" y="2737089"/>
            <a:ext cx="7671970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rgbClr val="FFC000"/>
                </a:solidFill>
              </a:rPr>
              <a:t>https://dev.socrata.com/consumers/getting-started.html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74" y="3428999"/>
            <a:ext cx="3873888" cy="258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760" y="4022618"/>
            <a:ext cx="4976641" cy="100830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100464" y="1531093"/>
            <a:ext cx="4839411" cy="418814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rgbClr val="FFC000"/>
                </a:solidFill>
              </a:rPr>
              <a:t>http://docs.socratadiscovery.apiary.io/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121222" y="636251"/>
            <a:ext cx="3721824" cy="4939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Portales con </a:t>
            </a:r>
            <a:r>
              <a:rPr lang="es-ES" dirty="0" err="1">
                <a:solidFill>
                  <a:srgbClr val="FFC000"/>
                </a:solidFill>
              </a:rPr>
              <a:t>Socrata</a:t>
            </a:r>
            <a:r>
              <a:rPr lang="es-ES" dirty="0">
                <a:solidFill>
                  <a:srgbClr val="FFC000"/>
                </a:solidFill>
              </a:rPr>
              <a:t>:</a:t>
            </a:r>
          </a:p>
          <a:p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CFDD10-36DF-453A-86D1-0D4A63F0C179}"/>
              </a:ext>
            </a:extLst>
          </p:cNvPr>
          <p:cNvSpPr/>
          <p:nvPr/>
        </p:nvSpPr>
        <p:spPr>
          <a:xfrm>
            <a:off x="654385" y="2025786"/>
            <a:ext cx="4284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https://analisi.transparenciaatalunya.cat/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B909DD-D373-4762-9669-58BA1C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38" y="1388243"/>
            <a:ext cx="3169578" cy="17553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D28242-4A95-4B8F-BECE-C902D0FD0A45}"/>
              </a:ext>
            </a:extLst>
          </p:cNvPr>
          <p:cNvSpPr/>
          <p:nvPr/>
        </p:nvSpPr>
        <p:spPr>
          <a:xfrm>
            <a:off x="861878" y="3706671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https://opendata.rubi.cat/es/browse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AA34A2-9AB8-4889-9E27-D8B720E18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37" y="3737186"/>
            <a:ext cx="3063675" cy="1699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2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580608" y="403988"/>
            <a:ext cx="322505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29395" y="1389457"/>
            <a:ext cx="2440207" cy="282001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Sede:  Paris, Fr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Fundada: 2011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Software-as-a-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 y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SDK’s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endParaRPr lang="es-ES"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Gratuito para “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nonprofit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” y ONG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43024" y="4381388"/>
            <a:ext cx="8485056" cy="176303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is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private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software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company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specialized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in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transforming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structured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data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into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API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visualizations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.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Founded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in 2011,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targets non-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technical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users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who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wish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to share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visualize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government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health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energy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environmental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data.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allows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restricted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and open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sharing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ecosystems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like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open data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portals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429395" y="6267478"/>
            <a:ext cx="5638702" cy="305923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https://en.wikipedia.org/wiki/opendatasoft</a:t>
            </a:r>
          </a:p>
        </p:txBody>
      </p:sp>
      <p:sp>
        <p:nvSpPr>
          <p:cNvPr id="354" name="Shape 35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6912" y="1389457"/>
            <a:ext cx="3438856" cy="221648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188734" y="4483368"/>
            <a:ext cx="3857917" cy="125644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423" y="960330"/>
            <a:ext cx="2630131" cy="16491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" name="Shape 84"/>
          <p:cNvSpPr txBox="1"/>
          <p:nvPr/>
        </p:nvSpPr>
        <p:spPr>
          <a:xfrm>
            <a:off x="793565" y="1937465"/>
            <a:ext cx="7145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https://www.opendatasoft.com/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https://www.opendatasoft.com/open-data-solutions/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https://github.com/opendatasoft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96781" y="5950284"/>
            <a:ext cx="996128" cy="864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850173" y="617559"/>
            <a:ext cx="6565995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OPENDATASOFT :Portal Global </a:t>
            </a:r>
            <a:r>
              <a:rPr lang="es-ES" dirty="0" err="1">
                <a:solidFill>
                  <a:srgbClr val="FFC000"/>
                </a:solidFill>
              </a:rPr>
              <a:t>glo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510244" y="6169151"/>
            <a:ext cx="544591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https://public.opendatasoft.com/explore/?sort=modified/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352" y="1212476"/>
            <a:ext cx="7218430" cy="477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850174" y="634651"/>
            <a:ext cx="5238891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 : API </a:t>
            </a:r>
          </a:p>
        </p:txBody>
      </p:sp>
      <p:sp>
        <p:nvSpPr>
          <p:cNvPr id="373" name="Shape 373"/>
          <p:cNvSpPr/>
          <p:nvPr/>
        </p:nvSpPr>
        <p:spPr>
          <a:xfrm>
            <a:off x="1213803" y="6021001"/>
            <a:ext cx="666099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https://public.opendatasoft.com/api/v1/console/datasets/1.0/search/</a:t>
            </a:r>
          </a:p>
        </p:txBody>
      </p:sp>
      <p:sp>
        <p:nvSpPr>
          <p:cNvPr id="374" name="Shape 374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55" y="1245941"/>
            <a:ext cx="7707694" cy="44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388" y="3809944"/>
            <a:ext cx="3000961" cy="179323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Conceptos </a:t>
            </a:r>
            <a:r>
              <a:rPr lang="es-ES" dirty="0" err="1">
                <a:solidFill>
                  <a:srgbClr val="FFC000"/>
                </a:solidFill>
              </a:rPr>
              <a:t>Geoservicios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FFC00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FFC00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594845" y="585474"/>
            <a:ext cx="1302090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29394" y="1389457"/>
            <a:ext cx="2867630" cy="242912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Sede: 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Cambrigde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, UK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Fundación : 2004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Fundación Open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International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Todo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pero también ofrecen servicio (de pago) de Hosting.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29394" y="4724742"/>
            <a:ext cx="8485056" cy="112058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Open Knowledge International (OKI) (known as the Open Knowledge Foundation (OKF) until April 2014,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3"/>
              </a:rPr>
              <a:t>[2]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then Open Knowledge until May 2016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[3]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) is a global non-profit network that promotes and shares information at no charge, including both content and data.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[4]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It was founded by 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Rufus Pollock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on 24 May 2004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7"/>
              </a:rPr>
              <a:t>[5]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in 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8"/>
              </a:rPr>
              <a:t>Cambridge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, UK.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580606" y="6254995"/>
            <a:ext cx="6559923" cy="264829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Fuente: https://en.wikipedia.org/wiki/Open_Knowledge_International</a:t>
            </a:r>
          </a:p>
        </p:txBody>
      </p:sp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00913" y="1092113"/>
            <a:ext cx="3657367" cy="25923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1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85" y="933371"/>
            <a:ext cx="2936920" cy="2127806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5" name="Shape 84"/>
          <p:cNvSpPr txBox="1"/>
          <p:nvPr/>
        </p:nvSpPr>
        <p:spPr>
          <a:xfrm>
            <a:off x="530535" y="2984361"/>
            <a:ext cx="6052452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4"/>
              </a:rPr>
              <a:t>https://ckan.org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5"/>
              </a:rPr>
              <a:t>https://github.com/ckan/ckan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https://datahub.io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849330" y="626105"/>
            <a:ext cx="468267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 : Portal global</a:t>
            </a:r>
          </a:p>
        </p:txBody>
      </p:sp>
      <p:sp>
        <p:nvSpPr>
          <p:cNvPr id="403" name="Shape 403"/>
          <p:cNvSpPr/>
          <p:nvPr/>
        </p:nvSpPr>
        <p:spPr>
          <a:xfrm>
            <a:off x="3190670" y="5855889"/>
            <a:ext cx="273250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http://dataportals.org/ </a:t>
            </a:r>
          </a:p>
        </p:txBody>
      </p:sp>
      <p:sp>
        <p:nvSpPr>
          <p:cNvPr id="408" name="Shape 408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40" y="1199960"/>
            <a:ext cx="7413121" cy="46559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3160208" y="6194378"/>
            <a:ext cx="2547103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https://datahub.io/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850174" y="415602"/>
            <a:ext cx="3033557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 : API </a:t>
            </a:r>
          </a:p>
        </p:txBody>
      </p:sp>
      <p:sp>
        <p:nvSpPr>
          <p:cNvPr id="416" name="Shape 416"/>
          <p:cNvSpPr/>
          <p:nvPr/>
        </p:nvSpPr>
        <p:spPr>
          <a:xfrm>
            <a:off x="2252036" y="6218286"/>
            <a:ext cx="479332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http://docs.ckan.org/en/latest/api/index.html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36" y="866682"/>
            <a:ext cx="8149249" cy="512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569082" y="483968"/>
            <a:ext cx="508076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 : API NIVELES 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84"/>
          <p:cNvSpPr txBox="1"/>
          <p:nvPr/>
        </p:nvSpPr>
        <p:spPr>
          <a:xfrm>
            <a:off x="276480" y="730580"/>
            <a:ext cx="6052452" cy="1347698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GLOBAL “API”:</a:t>
            </a: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3"/>
              </a:rPr>
              <a:t>http://dataportals.org/api/data.json/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84"/>
          <p:cNvSpPr txBox="1"/>
          <p:nvPr/>
        </p:nvSpPr>
        <p:spPr>
          <a:xfrm>
            <a:off x="276477" y="1697566"/>
            <a:ext cx="8720508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“API”: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http://demo.ckan.org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/api/3/action/package_search?q=museu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http://opendata-ajuntament.barcelona.cat/data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/api/3/action/package_search?q=museu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http://demo.ckan.org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/api/3/action/resource_search?query=description:Museu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1500" b="1" u="sng" dirty="0">
                <a:solidFill>
                  <a:srgbClr val="FFC000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http://opendata-ajuntament.barcelona.cat/data</a:t>
            </a:r>
            <a:r>
              <a:rPr lang="es-ES" sz="1500" u="sng" dirty="0">
                <a:solidFill>
                  <a:srgbClr val="FFC000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/api/3/action/resource_search?query=description:barri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84"/>
          <p:cNvSpPr txBox="1"/>
          <p:nvPr/>
        </p:nvSpPr>
        <p:spPr>
          <a:xfrm>
            <a:off x="276478" y="3937138"/>
            <a:ext cx="8569067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“API”: (</a:t>
            </a: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FileStore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DataStore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</a:p>
          <a:p>
            <a:pPr>
              <a:buClr>
                <a:schemeClr val="dk1"/>
              </a:buClr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" name="Tab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7628"/>
              </p:ext>
            </p:extLst>
          </p:nvPr>
        </p:nvGraphicFramePr>
        <p:xfrm>
          <a:off x="276478" y="4401833"/>
          <a:ext cx="7466799" cy="1271940"/>
        </p:xfrm>
        <a:graphic>
          <a:graphicData uri="http://schemas.openxmlformats.org/drawingml/2006/table">
            <a:tbl>
              <a:tblPr/>
              <a:tblGrid>
                <a:gridCol w="1471907">
                  <a:extLst>
                    <a:ext uri="{9D8B030D-6E8A-4147-A177-3AD203B41FA5}">
                      <a16:colId xmlns:a16="http://schemas.microsoft.com/office/drawing/2014/main" val="2527910659"/>
                    </a:ext>
                  </a:extLst>
                </a:gridCol>
                <a:gridCol w="5994892">
                  <a:extLst>
                    <a:ext uri="{9D8B030D-6E8A-4147-A177-3AD203B41FA5}">
                      <a16:colId xmlns:a16="http://schemas.microsoft.com/office/drawing/2014/main" val="1994920923"/>
                    </a:ext>
                  </a:extLst>
                </a:gridCol>
              </a:tblGrid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Create</a:t>
                      </a:r>
                      <a:endParaRPr lang="es-ES" sz="1500" dirty="0">
                        <a:solidFill>
                          <a:srgbClr val="FFC000"/>
                        </a:solidFill>
                        <a:effectLst/>
                        <a:latin typeface="Raleway" panose="020B0604020202020204" charset="0"/>
                      </a:endParaRP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http://demo.ckan.org/api/action/datastore_create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8940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Update / Insert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http://demo.ckan.org/api/action/datastore_upsert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2052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Query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18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Query</a:t>
                      </a:r>
                      <a:r>
                        <a:rPr lang="es-ES" sz="1500" dirty="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 (</a:t>
                      </a:r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via</a:t>
                      </a:r>
                      <a:r>
                        <a:rPr lang="es-ES" sz="1500" dirty="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 SQL)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http://demo.ckan.org/api/action/datastore_search_sql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6453B-143D-4E64-BB39-133A45E9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3" y="608139"/>
            <a:ext cx="2030807" cy="553496"/>
          </a:xfrm>
        </p:spPr>
        <p:txBody>
          <a:bodyPr>
            <a:normAutofit/>
          </a:bodyPr>
          <a:lstStyle/>
          <a:p>
            <a:pPr algn="l"/>
            <a:r>
              <a:rPr lang="es-ES" sz="2000" dirty="0">
                <a:solidFill>
                  <a:srgbClr val="FFC000"/>
                </a:solidFill>
              </a:rPr>
              <a:t>Portales CKAN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2D7AE6-6697-4B26-A03E-2D727905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76" y="943884"/>
            <a:ext cx="2214982" cy="1885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7887F84-D003-4E6A-9555-0FF6650F6026}"/>
              </a:ext>
            </a:extLst>
          </p:cNvPr>
          <p:cNvSpPr/>
          <p:nvPr/>
        </p:nvSpPr>
        <p:spPr>
          <a:xfrm>
            <a:off x="77057" y="1615532"/>
            <a:ext cx="5563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FFC000"/>
                </a:solidFill>
              </a:rPr>
              <a:t>http://opendata-ajuntament.barcelona.cat/data/es/dataset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54DD66-4EA6-4C81-9DA4-C1E6ED947481}"/>
              </a:ext>
            </a:extLst>
          </p:cNvPr>
          <p:cNvSpPr/>
          <p:nvPr/>
        </p:nvSpPr>
        <p:spPr>
          <a:xfrm>
            <a:off x="382966" y="3778590"/>
            <a:ext cx="2201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https://data.gov.uk/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8DFD1D-B4BA-4602-8B6B-2BA5F8E9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16" y="3429000"/>
            <a:ext cx="3098465" cy="20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7"/>
          <p:cNvSpPr txBox="1"/>
          <p:nvPr/>
        </p:nvSpPr>
        <p:spPr>
          <a:xfrm>
            <a:off x="905856" y="1096371"/>
            <a:ext cx="4119071" cy="675445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2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Conclusiones</a:t>
            </a:r>
          </a:p>
        </p:txBody>
      </p:sp>
      <p:sp>
        <p:nvSpPr>
          <p:cNvPr id="113" name="Shape 84"/>
          <p:cNvSpPr txBox="1"/>
          <p:nvPr/>
        </p:nvSpPr>
        <p:spPr>
          <a:xfrm>
            <a:off x="632210" y="1846358"/>
            <a:ext cx="8091548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CKAN es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OpenSource</a:t>
            </a:r>
            <a:endParaRPr lang="es-ES" sz="29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Puedo instalarlo en mi servidor o utilizar servicio web</a:t>
            </a: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Puedo automatizar la gestión de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lang="es-ES" sz="29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Todos los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están expuestos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via</a:t>
            </a: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API</a:t>
            </a:r>
          </a:p>
          <a:p>
            <a:pPr marL="518408" indent="-518408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es-ES" sz="33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026" y="1222049"/>
            <a:ext cx="71801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dirty="0" err="1">
                <a:solidFill>
                  <a:srgbClr val="FFC000"/>
                </a:solidFill>
              </a:rPr>
              <a:t>Ejemplos</a:t>
            </a:r>
            <a:r>
              <a:rPr lang="ca-ES" sz="2800" dirty="0">
                <a:solidFill>
                  <a:srgbClr val="FFC000"/>
                </a:solidFill>
              </a:rPr>
              <a:t> de </a:t>
            </a:r>
            <a:r>
              <a:rPr lang="ca-ES" sz="2800" dirty="0" err="1">
                <a:solidFill>
                  <a:srgbClr val="FFC000"/>
                </a:solidFill>
              </a:rPr>
              <a:t>utilización</a:t>
            </a:r>
            <a:r>
              <a:rPr lang="ca-ES" sz="2800" dirty="0">
                <a:solidFill>
                  <a:srgbClr val="FFC000"/>
                </a:solidFill>
              </a:rPr>
              <a:t> API </a:t>
            </a:r>
            <a:r>
              <a:rPr lang="ca-ES" sz="2800" dirty="0" err="1">
                <a:solidFill>
                  <a:srgbClr val="FFC000"/>
                </a:solidFill>
              </a:rPr>
              <a:t>Socrata</a:t>
            </a:r>
            <a:r>
              <a:rPr lang="ca-ES" sz="2800" dirty="0">
                <a:solidFill>
                  <a:srgbClr val="FFC000"/>
                </a:solidFill>
              </a:rPr>
              <a:t> y CKAN</a:t>
            </a:r>
          </a:p>
          <a:p>
            <a:endParaRPr lang="ca-E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1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FFC00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FFC00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1322298"/>
            <a:ext cx="6486071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El protocolo HTTP tiene diferentes </a:t>
            </a:r>
            <a:r>
              <a:rPr lang="es-ES" dirty="0" err="1">
                <a:solidFill>
                  <a:srgbClr val="FFC000"/>
                </a:solidFill>
              </a:rPr>
              <a:t>metodos</a:t>
            </a:r>
            <a:r>
              <a:rPr lang="es-ES" dirty="0">
                <a:solidFill>
                  <a:srgbClr val="FFC000"/>
                </a:solidFill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16955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http://midominio.com/servidor/recurso.json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  <a:hlinkClick r:id="rId2"/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36017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2">
              <a:lumMod val="75000"/>
              <a:lumOff val="2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Utilizada en APIs Opendata</a:t>
            </a:r>
          </a:p>
        </p:txBody>
      </p: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Conceptos </a:t>
            </a:r>
            <a:r>
              <a:rPr lang="es-ES" dirty="0" err="1">
                <a:solidFill>
                  <a:srgbClr val="FFC000"/>
                </a:solidFill>
              </a:rPr>
              <a:t>OpenData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78" y="1469875"/>
            <a:ext cx="8485973" cy="193899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Muchos servicios y/o información relativa a Smart City, son expuestos  cómo </a:t>
            </a:r>
            <a:r>
              <a:rPr lang="es-ES_tradnl" sz="2400" dirty="0" err="1">
                <a:solidFill>
                  <a:srgbClr val="FFC000"/>
                </a:solidFill>
              </a:rPr>
              <a:t>OpenData</a:t>
            </a:r>
            <a:r>
              <a:rPr lang="es-ES_tradnl" sz="2400" dirty="0">
                <a:solidFill>
                  <a:srgbClr val="FFC000"/>
                </a:solidFill>
              </a:rPr>
              <a:t>  (Datos Abiertos) en portales de administraciones públicas.</a:t>
            </a:r>
          </a:p>
          <a:p>
            <a:r>
              <a:rPr lang="es-ES_tradnl" sz="2400" dirty="0">
                <a:solidFill>
                  <a:srgbClr val="FFC000"/>
                </a:solidFill>
              </a:rPr>
              <a:t>Son las llamada “Plataformas “ para la publicación y gestión de </a:t>
            </a:r>
            <a:r>
              <a:rPr lang="es-ES_tradnl" sz="2400" dirty="0" err="1">
                <a:solidFill>
                  <a:srgbClr val="FFC000"/>
                </a:solidFill>
              </a:rPr>
              <a:t>OpenData</a:t>
            </a:r>
            <a:endParaRPr lang="es-ES_tradnl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033" y="1025350"/>
            <a:ext cx="8553428" cy="36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60"/>
          <p:cNvSpPr txBox="1"/>
          <p:nvPr/>
        </p:nvSpPr>
        <p:spPr>
          <a:xfrm>
            <a:off x="1074420" y="4958487"/>
            <a:ext cx="7207421" cy="81819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 dirty="0">
                <a:solidFill>
                  <a:srgbClr val="FFC000"/>
                </a:solidFill>
              </a:rPr>
              <a:t>Las nuevas Plataformas de publicación </a:t>
            </a:r>
            <a:r>
              <a:rPr lang="es-ES" dirty="0" err="1">
                <a:solidFill>
                  <a:srgbClr val="FFC000"/>
                </a:solidFill>
              </a:rPr>
              <a:t>OpenData</a:t>
            </a:r>
            <a:r>
              <a:rPr lang="es-ES" dirty="0">
                <a:solidFill>
                  <a:srgbClr val="FFC000"/>
                </a:solidFill>
              </a:rPr>
              <a:t> equilibran la barra entre los esfuerzos entre  representar/exponer y consumir/reutilizar.</a:t>
            </a:r>
          </a:p>
        </p:txBody>
      </p:sp>
      <p:sp>
        <p:nvSpPr>
          <p:cNvPr id="6" name="Shape 261"/>
          <p:cNvSpPr/>
          <p:nvPr/>
        </p:nvSpPr>
        <p:spPr>
          <a:xfrm>
            <a:off x="213740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00B0F0"/>
          </a:solidFill>
          <a:ln w="254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62"/>
          <p:cNvSpPr/>
          <p:nvPr/>
        </p:nvSpPr>
        <p:spPr>
          <a:xfrm>
            <a:off x="419861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3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8"/>
          <p:cNvSpPr/>
          <p:nvPr/>
        </p:nvSpPr>
        <p:spPr>
          <a:xfrm>
            <a:off x="4648316" y="507901"/>
            <a:ext cx="4094032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1600" b="1" dirty="0">
                <a:solidFill>
                  <a:srgbClr val="FFC000"/>
                </a:solidFill>
                <a:latin typeface="Raleway" panose="020B0604020202020204" charset="0"/>
              </a:rPr>
              <a:t>Arquitectura Plataformas de publicación </a:t>
            </a:r>
          </a:p>
        </p:txBody>
      </p:sp>
      <p:sp>
        <p:nvSpPr>
          <p:cNvPr id="5" name="Shape 269"/>
          <p:cNvSpPr/>
          <p:nvPr/>
        </p:nvSpPr>
        <p:spPr>
          <a:xfrm>
            <a:off x="559421" y="1659073"/>
            <a:ext cx="2114550" cy="2731770"/>
          </a:xfrm>
          <a:prstGeom prst="flowChartMagneticDisk">
            <a:avLst/>
          </a:prstGeom>
          <a:solidFill>
            <a:srgbClr val="00B0F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i estructura BBDD</a:t>
            </a:r>
          </a:p>
        </p:txBody>
      </p:sp>
      <p:sp>
        <p:nvSpPr>
          <p:cNvPr id="6" name="Shape 270"/>
          <p:cNvSpPr txBox="1"/>
          <p:nvPr/>
        </p:nvSpPr>
        <p:spPr>
          <a:xfrm>
            <a:off x="244846" y="4535353"/>
            <a:ext cx="2571538" cy="169688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>
                <a:solidFill>
                  <a:srgbClr val="FFC000"/>
                </a:solidFill>
              </a:rPr>
              <a:t>Un portal de un cliente puede:</a:t>
            </a:r>
          </a:p>
          <a:p>
            <a:endParaRPr>
              <a:solidFill>
                <a:srgbClr val="FFC000"/>
              </a:solidFill>
            </a:endParaRPr>
          </a:p>
          <a:p>
            <a:r>
              <a:rPr lang="es-ES">
                <a:solidFill>
                  <a:srgbClr val="FFC000"/>
                </a:solidFill>
              </a:rPr>
              <a:t>Residir en la nube</a:t>
            </a:r>
          </a:p>
          <a:p>
            <a:r>
              <a:rPr lang="es-ES">
                <a:solidFill>
                  <a:srgbClr val="FFC000"/>
                </a:solidFill>
              </a:rPr>
              <a:t>En servidores proveedor</a:t>
            </a:r>
          </a:p>
          <a:p>
            <a:r>
              <a:rPr lang="es-ES">
                <a:solidFill>
                  <a:srgbClr val="FFC000"/>
                </a:solidFill>
              </a:rPr>
              <a:t>En servidores cliente</a:t>
            </a:r>
          </a:p>
        </p:txBody>
      </p:sp>
      <p:sp>
        <p:nvSpPr>
          <p:cNvPr id="7" name="Shape 271"/>
          <p:cNvSpPr/>
          <p:nvPr/>
        </p:nvSpPr>
        <p:spPr>
          <a:xfrm>
            <a:off x="3735448" y="1242034"/>
            <a:ext cx="2877283" cy="229266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Estructura Front-</a:t>
            </a:r>
            <a:r>
              <a:rPr lang="es-ES" sz="1600" dirty="0" err="1">
                <a:solidFill>
                  <a:srgbClr val="FFC000"/>
                </a:solidFill>
              </a:rPr>
              <a:t>End</a:t>
            </a:r>
            <a:r>
              <a:rPr lang="es-ES" sz="1600" dirty="0">
                <a:solidFill>
                  <a:srgbClr val="FFC000"/>
                </a:solidFill>
              </a:rPr>
              <a:t> (web)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endParaRPr sz="1600" dirty="0">
              <a:solidFill>
                <a:srgbClr val="FFC000"/>
              </a:solidFill>
            </a:endParaRP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Generación de portales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Herramientas gestión interna de datos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Herramientas visualizaciones de datos.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 err="1">
                <a:solidFill>
                  <a:srgbClr val="FFC000"/>
                </a:solidFill>
              </a:rPr>
              <a:t>Plugins</a:t>
            </a:r>
            <a:r>
              <a:rPr lang="es-ES" sz="1600" dirty="0">
                <a:solidFill>
                  <a:srgbClr val="FFC000"/>
                </a:solidFill>
              </a:rPr>
              <a:t>, ejemplo para </a:t>
            </a:r>
            <a:r>
              <a:rPr lang="es-ES" sz="1600" dirty="0" err="1">
                <a:solidFill>
                  <a:srgbClr val="FFC000"/>
                </a:solidFill>
              </a:rPr>
              <a:t>Geodatos</a:t>
            </a:r>
            <a:endParaRPr lang="es-ES" sz="1600" dirty="0">
              <a:solidFill>
                <a:srgbClr val="FFC000"/>
              </a:solidFill>
            </a:endParaRPr>
          </a:p>
        </p:txBody>
      </p:sp>
      <p:cxnSp>
        <p:nvCxnSpPr>
          <p:cNvPr id="8" name="Shape 272"/>
          <p:cNvCxnSpPr>
            <a:stCxn id="5" idx="4"/>
            <a:endCxn id="7" idx="1"/>
          </p:cNvCxnSpPr>
          <p:nvPr/>
        </p:nvCxnSpPr>
        <p:spPr>
          <a:xfrm rot="10800000" flipH="1">
            <a:off x="2673971" y="2388359"/>
            <a:ext cx="1061400" cy="6366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9" name="Shape 273"/>
          <p:cNvSpPr/>
          <p:nvPr/>
        </p:nvSpPr>
        <p:spPr>
          <a:xfrm>
            <a:off x="7417750" y="3324314"/>
            <a:ext cx="1324598" cy="1444888"/>
          </a:xfrm>
          <a:prstGeom prst="ellipse">
            <a:avLst/>
          </a:prstGeom>
          <a:solidFill>
            <a:srgbClr val="91A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</p:txBody>
      </p:sp>
      <p:sp>
        <p:nvSpPr>
          <p:cNvPr id="10" name="Shape 274"/>
          <p:cNvSpPr/>
          <p:nvPr/>
        </p:nvSpPr>
        <p:spPr>
          <a:xfrm>
            <a:off x="4013945" y="4942517"/>
            <a:ext cx="2320289" cy="1289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Portal global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Agregador de portales</a:t>
            </a:r>
          </a:p>
        </p:txBody>
      </p:sp>
      <p:cxnSp>
        <p:nvCxnSpPr>
          <p:cNvPr id="11" name="Shape 275"/>
          <p:cNvCxnSpPr/>
          <p:nvPr/>
        </p:nvCxnSpPr>
        <p:spPr>
          <a:xfrm>
            <a:off x="5174089" y="3639553"/>
            <a:ext cx="0" cy="130296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2" name="Shape 276"/>
          <p:cNvCxnSpPr>
            <a:stCxn id="9" idx="2"/>
          </p:cNvCxnSpPr>
          <p:nvPr/>
        </p:nvCxnSpPr>
        <p:spPr>
          <a:xfrm flipH="1" flipV="1">
            <a:off x="6612850" y="2427042"/>
            <a:ext cx="804900" cy="1619716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Shape 277"/>
          <p:cNvCxnSpPr>
            <a:stCxn id="9" idx="2"/>
            <a:endCxn id="10" idx="3"/>
          </p:cNvCxnSpPr>
          <p:nvPr/>
        </p:nvCxnSpPr>
        <p:spPr>
          <a:xfrm flipH="1">
            <a:off x="6334234" y="4046758"/>
            <a:ext cx="1083516" cy="154062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576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>
                <a:solidFill>
                  <a:srgbClr val="FFC000"/>
                </a:solidFill>
              </a:rPr>
              <a:t>Plataformas</a:t>
            </a:r>
            <a:r>
              <a:rPr lang="ca-ES" dirty="0">
                <a:solidFill>
                  <a:srgbClr val="FFC000"/>
                </a:solidFill>
              </a:rPr>
              <a:t> Open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858851" y="1888799"/>
            <a:ext cx="69861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¿Puedo desarrollar nuevos </a:t>
            </a:r>
            <a:r>
              <a:rPr lang="es-ES" sz="32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Plugins</a:t>
            </a: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 para las Plataformas?</a:t>
            </a:r>
          </a:p>
          <a:p>
            <a:pPr algn="ctr">
              <a:buClr>
                <a:schemeClr val="dk1"/>
              </a:buClr>
              <a:buSzPct val="25000"/>
              <a:buFont typeface="Impact"/>
            </a:pPr>
            <a:endParaRPr lang="es-ES" sz="3200" b="1" dirty="0">
              <a:solidFill>
                <a:srgbClr val="FFC000"/>
              </a:solidFill>
              <a:latin typeface="Raleway"/>
              <a:ea typeface="Raleway"/>
              <a:cs typeface="Raleway"/>
            </a:endParaRPr>
          </a:p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¿Podría crear una API de </a:t>
            </a:r>
            <a:r>
              <a:rPr lang="es-ES" sz="32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APIs</a:t>
            </a: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707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250</TotalTime>
  <Words>1293</Words>
  <Application>Microsoft Office PowerPoint</Application>
  <PresentationFormat>On-screen Show (4:3)</PresentationFormat>
  <Paragraphs>217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Calisto MT</vt:lpstr>
      <vt:lpstr>Courier New</vt:lpstr>
      <vt:lpstr>Impact</vt:lpstr>
      <vt:lpstr>Raleway</vt:lpstr>
      <vt:lpstr>Trebuchet MS</vt:lpstr>
      <vt:lpstr>Wingdings</vt:lpstr>
      <vt:lpstr>Wingdings 2</vt:lpstr>
      <vt:lpstr>Slate</vt:lpstr>
      <vt:lpstr>PowerPoint Presentation</vt:lpstr>
      <vt:lpstr>Conceptos Geoservicios</vt:lpstr>
      <vt:lpstr>PowerPoint Presentation</vt:lpstr>
      <vt:lpstr>PowerPoint Presentation</vt:lpstr>
      <vt:lpstr>PowerPoint Presentation</vt:lpstr>
      <vt:lpstr>Conceptos OpenData</vt:lpstr>
      <vt:lpstr>PowerPoint Presentation</vt:lpstr>
      <vt:lpstr>PowerPoint Presentation</vt:lpstr>
      <vt:lpstr>Plataformas Open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Portales CKAN</vt:lpstr>
      <vt:lpstr>PowerPoint Presentation</vt:lpstr>
      <vt:lpstr>PowerPoint Presentation</vt:lpstr>
    </vt:vector>
  </TitlesOfParts>
  <Company>CALAFI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JOAQUIM CA</dc:creator>
  <cp:lastModifiedBy>Pascual, Victor</cp:lastModifiedBy>
  <cp:revision>40</cp:revision>
  <dcterms:created xsi:type="dcterms:W3CDTF">2015-09-23T04:52:09Z</dcterms:created>
  <dcterms:modified xsi:type="dcterms:W3CDTF">2019-01-03T11:31:11Z</dcterms:modified>
</cp:coreProperties>
</file>